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79" r:id="rId6"/>
    <p:sldId id="261" r:id="rId7"/>
    <p:sldId id="280" r:id="rId8"/>
    <p:sldId id="262" r:id="rId9"/>
    <p:sldId id="271" r:id="rId10"/>
    <p:sldId id="283" r:id="rId11"/>
    <p:sldId id="270" r:id="rId12"/>
    <p:sldId id="272" r:id="rId13"/>
    <p:sldId id="276" r:id="rId14"/>
    <p:sldId id="264" r:id="rId15"/>
    <p:sldId id="274" r:id="rId16"/>
    <p:sldId id="281" r:id="rId17"/>
    <p:sldId id="267" r:id="rId18"/>
    <p:sldId id="273" r:id="rId19"/>
    <p:sldId id="275" r:id="rId20"/>
    <p:sldId id="269" r:id="rId21"/>
    <p:sldId id="284" r:id="rId22"/>
    <p:sldId id="278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9" autoAdjust="0"/>
  </p:normalViewPr>
  <p:slideViewPr>
    <p:cSldViewPr>
      <p:cViewPr>
        <p:scale>
          <a:sx n="66" d="100"/>
          <a:sy n="66" d="100"/>
        </p:scale>
        <p:origin x="-63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32B9-6BBF-40A2-AF92-652E760DA7DC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447B5-D72A-456B-A92E-718B7A56D6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6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447B5-D72A-456B-A92E-718B7A56D66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447B5-D72A-456B-A92E-718B7A56D66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9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0F42EFC4-8662-4907-8D45-4F37D69D2990}" type="datetimeFigureOut">
              <a:rPr lang="en-US" smtClean="0"/>
              <a:t>9/15/2015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4BEF4179-0025-439D-8EFA-9698D184D73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533400"/>
            <a:ext cx="5562600" cy="2057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How to Access and Enjoy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Berlin Sans FB Demi" panose="020E0802020502020306" pitchFamily="34" charset="0"/>
              </a:rPr>
              <a:t>t</a:t>
            </a:r>
            <a:r>
              <a:rPr lang="en-US" sz="3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he Saville Library’s eBooks</a:t>
            </a:r>
            <a:endParaRPr lang="en-US" sz="36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1"/>
            <a:ext cx="7010400" cy="492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7060337" y="3454964"/>
            <a:ext cx="940663" cy="9646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800000" flipH="1">
            <a:off x="3162300" y="3200399"/>
            <a:ext cx="4000500" cy="15240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7293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Click here to turn pages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8625" y="1524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5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Once you open a book…</a:t>
            </a:r>
            <a:endParaRPr lang="en-US" sz="5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http://cdn.mysitemyway.com/etc-mysitemyway/icons/legacy-previews/icons-256/3d-transparent-glass-icons-business/075995-3d-transparent-glass-icon-business-curs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7991">
            <a:off x="7560727" y="3624291"/>
            <a:ext cx="1165337" cy="11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10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7" y="489684"/>
            <a:ext cx="8349468" cy="610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5" y="489684"/>
            <a:ext cx="8338802" cy="610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8647562" flipH="1">
            <a:off x="5442918" y="1399974"/>
            <a:ext cx="2958180" cy="94907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2864464" flipH="1">
            <a:off x="5249068" y="4714796"/>
            <a:ext cx="3296817" cy="8492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6200000" flipH="1">
            <a:off x="3718372" y="4802420"/>
            <a:ext cx="1614892" cy="84925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flipH="1">
            <a:off x="773544" y="2793752"/>
            <a:ext cx="2655455" cy="8492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2062139" flipH="1">
            <a:off x="359648" y="1477805"/>
            <a:ext cx="3673392" cy="8492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276600" y="2286000"/>
            <a:ext cx="2895600" cy="23622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3300" y="2667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Click in the middle of the page to active the controls.</a:t>
            </a:r>
            <a:endParaRPr lang="en-US" sz="2400" b="1" dirty="0"/>
          </a:p>
        </p:txBody>
      </p:sp>
      <p:pic>
        <p:nvPicPr>
          <p:cNvPr id="14338" name="Picture 2" descr="http://cdn.mysitemyway.com/etc-mysitemyway/icons/legacy-previews/icons-256/3d-transparent-glass-icons-business/075995-3d-transparent-glass-icon-business-curs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7991">
            <a:off x="5587344" y="3084933"/>
            <a:ext cx="1165337" cy="11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0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7" t="8248" r="-1"/>
          <a:stretch/>
        </p:blipFill>
        <p:spPr bwMode="auto">
          <a:xfrm>
            <a:off x="1066800" y="1295400"/>
            <a:ext cx="6875449" cy="504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400" y="228599"/>
            <a:ext cx="4485386" cy="106680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One Page View?</a:t>
            </a:r>
            <a:endParaRPr lang="en-US" sz="4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7" t="8607"/>
          <a:stretch/>
        </p:blipFill>
        <p:spPr bwMode="auto">
          <a:xfrm>
            <a:off x="1096772" y="1329651"/>
            <a:ext cx="6828028" cy="499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248400" y="3774596"/>
            <a:ext cx="1409701" cy="12192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http://cdn.mysitemyway.com/etc-mysitemyway/icons/legacy-previews/icons-256/3d-transparent-glass-icons-business/075995-3d-transparent-glass-icon-business-curs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7991">
            <a:off x="6874927" y="4411127"/>
            <a:ext cx="1165337" cy="11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14800" y="228600"/>
            <a:ext cx="4817894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3600" b="0" kern="1200" cap="none" spc="0" baseline="0">
                <a:solidFill>
                  <a:schemeClr val="tx2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Or Two Page View?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51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41846"/>
            <a:ext cx="6863101" cy="50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1" y="1341846"/>
            <a:ext cx="6863100" cy="503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 Some Books Will Read To You!</a:t>
            </a:r>
            <a:endParaRPr lang="en-US" sz="4500" dirty="0"/>
          </a:p>
        </p:txBody>
      </p:sp>
      <p:sp>
        <p:nvSpPr>
          <p:cNvPr id="5" name="Rounded Rectangle 4"/>
          <p:cNvSpPr/>
          <p:nvPr/>
        </p:nvSpPr>
        <p:spPr>
          <a:xfrm>
            <a:off x="5486400" y="2819400"/>
            <a:ext cx="3048001" cy="1276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9057" y="289560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If the feature is available, click the speaker.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61195" y="6029595"/>
            <a:ext cx="639805" cy="46166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6200000" flipH="1">
            <a:off x="6593108" y="4593953"/>
            <a:ext cx="2169130" cy="57254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http://cdn.mysitemyway.com/etc-mysitemyway/icons/legacy-previews/icons-256/3d-transparent-glass-icons-business/075995-3d-transparent-glass-icon-business-curs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7991">
            <a:off x="3903128" y="3200293"/>
            <a:ext cx="1165337" cy="11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8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6" t="8696" r="733" b="15293"/>
          <a:stretch/>
        </p:blipFill>
        <p:spPr bwMode="auto">
          <a:xfrm>
            <a:off x="624070" y="1295400"/>
            <a:ext cx="7932085" cy="53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239000" y="1709079"/>
            <a:ext cx="1093063" cy="65312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891973" y="3733801"/>
            <a:ext cx="34290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634259" y="3429000"/>
            <a:ext cx="3944427" cy="2254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bg1"/>
                </a:solidFill>
              </a:rPr>
              <a:t>Go to </a:t>
            </a:r>
            <a:r>
              <a:rPr lang="en-US" sz="3000" b="1" i="1" dirty="0" smtClean="0">
                <a:solidFill>
                  <a:schemeClr val="bg1"/>
                </a:solidFill>
              </a:rPr>
              <a:t>Bookbag t</a:t>
            </a:r>
            <a:r>
              <a:rPr lang="en-US" sz="3000" b="1" dirty="0" smtClean="0">
                <a:solidFill>
                  <a:schemeClr val="bg1"/>
                </a:solidFill>
              </a:rPr>
              <a:t>o</a:t>
            </a:r>
          </a:p>
          <a:p>
            <a:r>
              <a:rPr lang="en-US" sz="3000" b="1" dirty="0" smtClean="0">
                <a:solidFill>
                  <a:schemeClr val="bg1"/>
                </a:solidFill>
              </a:rPr>
              <a:t>see what you have checked out. 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6694188" flipH="1">
            <a:off x="6342635" y="2595713"/>
            <a:ext cx="1660479" cy="99764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Bookbag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973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23999"/>
            <a:ext cx="6578600" cy="47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289550" y="2400298"/>
            <a:ext cx="3238500" cy="234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2900" y="24384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Once in Bookbag,      click </a:t>
            </a:r>
            <a:r>
              <a:rPr lang="en-US" sz="2400" b="1" i="1" dirty="0" smtClean="0">
                <a:solidFill>
                  <a:schemeClr val="bg1"/>
                </a:solidFill>
              </a:rPr>
              <a:t>Open </a:t>
            </a:r>
            <a:r>
              <a:rPr lang="en-US" sz="2400" b="1" dirty="0" smtClean="0">
                <a:solidFill>
                  <a:schemeClr val="bg1"/>
                </a:solidFill>
              </a:rPr>
              <a:t>to </a:t>
            </a:r>
            <a:r>
              <a:rPr lang="en-US" sz="2400" b="1" dirty="0">
                <a:solidFill>
                  <a:schemeClr val="bg1"/>
                </a:solidFill>
              </a:rPr>
              <a:t>read the eBook on a computer, smart phone, tablet or E-reader.</a:t>
            </a:r>
          </a:p>
        </p:txBody>
      </p:sp>
      <p:sp>
        <p:nvSpPr>
          <p:cNvPr id="8" name="Right Arrow 7"/>
          <p:cNvSpPr/>
          <p:nvPr/>
        </p:nvSpPr>
        <p:spPr>
          <a:xfrm rot="18879205" flipH="1">
            <a:off x="6337048" y="4722894"/>
            <a:ext cx="918801" cy="57254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3500" y="2548392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These are the print books that you have checked out of the library. Return them on library day. </a:t>
            </a:r>
            <a:endParaRPr lang="en-US" sz="20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752600" y="2657879"/>
            <a:ext cx="838200" cy="23772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752600" y="4179608"/>
            <a:ext cx="1524000" cy="18491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Bookbag</a:t>
            </a:r>
            <a:endParaRPr lang="en-US" sz="450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5380884"/>
            <a:ext cx="283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This is an eBook. It will automatically return in seven days.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52600" y="5888716"/>
            <a:ext cx="990600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3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16700"/>
            <a:ext cx="6578600" cy="47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391150" y="2181649"/>
            <a:ext cx="3238500" cy="18363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0" y="22860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</a:rPr>
              <a:t>If you’re done with an eBook, return it early so that others can also enjoy it.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8075698" flipH="1">
            <a:off x="6040433" y="4535874"/>
            <a:ext cx="2198825" cy="57254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Bookbag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044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The BryteWave App</a:t>
            </a:r>
            <a:endParaRPr lang="en-US" sz="5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169946"/>
            <a:ext cx="8305800" cy="5383254"/>
          </a:xfrm>
        </p:spPr>
        <p:txBody>
          <a:bodyPr>
            <a:noAutofit/>
          </a:bodyPr>
          <a:lstStyle/>
          <a:p>
            <a:pPr marL="342900" indent="-342900" algn="just"/>
            <a:r>
              <a:rPr lang="en-US" sz="2400" dirty="0" smtClean="0">
                <a:latin typeface="Berlin Sans FB" panose="020E0602020502020306" pitchFamily="34" charset="0"/>
              </a:rPr>
              <a:t>You can simply use Follett Shelf through a web browser, but if you’re going to read often, you’ll want to download and install the BryteWave K-12 Edition app. It offers additional features.</a:t>
            </a:r>
          </a:p>
          <a:p>
            <a:pPr marL="342900" indent="-342900" algn="just"/>
            <a:r>
              <a:rPr lang="en-US" sz="2400" dirty="0" smtClean="0">
                <a:latin typeface="Berlin Sans FB" panose="020E0602020502020306" pitchFamily="34" charset="0"/>
              </a:rPr>
              <a:t>The free app can be found at the Apple Store or Google Play Store. For a master page of </a:t>
            </a:r>
            <a:r>
              <a:rPr lang="en-US" sz="2400" dirty="0">
                <a:latin typeface="Berlin Sans FB" panose="020E0602020502020306" pitchFamily="34" charset="0"/>
              </a:rPr>
              <a:t>all BryteWave app </a:t>
            </a:r>
            <a:r>
              <a:rPr lang="en-US" sz="2400" dirty="0" smtClean="0">
                <a:latin typeface="Berlin Sans FB" panose="020E0602020502020306" pitchFamily="34" charset="0"/>
              </a:rPr>
              <a:t>sites, visit: </a:t>
            </a:r>
            <a:r>
              <a:rPr lang="en-US" sz="1600" dirty="0" smtClean="0">
                <a:latin typeface="Berlin Sans FB" panose="020E0602020502020306" pitchFamily="34" charset="0"/>
              </a:rPr>
              <a:t>https</a:t>
            </a:r>
            <a:r>
              <a:rPr lang="en-US" sz="1600" dirty="0">
                <a:latin typeface="Berlin Sans FB" panose="020E0602020502020306" pitchFamily="34" charset="0"/>
              </a:rPr>
              <a:t>://reader.follettshelf.com/mobileReader/brytewavek12/apps.html</a:t>
            </a:r>
            <a:endParaRPr lang="en-US" sz="1600" dirty="0" smtClean="0">
              <a:latin typeface="Berlin Sans FB" panose="020E0602020502020306" pitchFamily="34" charset="0"/>
            </a:endParaRPr>
          </a:p>
          <a:p>
            <a:pPr marL="342900" indent="-342900"/>
            <a:r>
              <a:rPr lang="en-US" sz="2400" dirty="0" smtClean="0">
                <a:latin typeface="Berlin Sans FB" panose="020E0602020502020306" pitchFamily="34" charset="0"/>
              </a:rPr>
              <a:t>For activation, our shelf code is wbb22373.</a:t>
            </a:r>
            <a:endParaRPr lang="en-US" sz="2400" b="1" dirty="0" smtClean="0">
              <a:latin typeface="Berlin Sans FB" panose="020E0602020502020306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6" t="5624" b="28763"/>
          <a:stretch/>
        </p:blipFill>
        <p:spPr bwMode="auto">
          <a:xfrm>
            <a:off x="2183621" y="4529384"/>
            <a:ext cx="4267200" cy="220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017644" y="5307660"/>
            <a:ext cx="1073727" cy="46166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114899" y="4533312"/>
            <a:ext cx="639805" cy="46166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riped Right Arrow 9"/>
          <p:cNvSpPr/>
          <p:nvPr/>
        </p:nvSpPr>
        <p:spPr>
          <a:xfrm rot="10023479">
            <a:off x="2773731" y="4840681"/>
            <a:ext cx="3355557" cy="769471"/>
          </a:xfrm>
          <a:prstGeom prst="stripedRightArrow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82562">
            <a:off x="2696038" y="492905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links to all apps</a:t>
            </a:r>
            <a:endParaRPr 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"/>
            <a:ext cx="685800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12" y="380999"/>
            <a:ext cx="8591550" cy="1066801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Benefits </a:t>
            </a:r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of </a:t>
            </a:r>
            <a:r>
              <a:rPr lang="en-US" sz="66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eBooks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447800"/>
            <a:ext cx="8458200" cy="505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latin typeface="Berlin Sans FB" panose="020E0602020502020306" pitchFamily="34" charset="0"/>
              </a:rPr>
              <a:t>Our eBooks will read to you</a:t>
            </a:r>
          </a:p>
          <a:p>
            <a:r>
              <a:rPr lang="en-US" sz="2800" dirty="0" smtClean="0">
                <a:latin typeface="Berlin Sans FB" panose="020E0602020502020306" pitchFamily="34" charset="0"/>
              </a:rPr>
              <a:t>Available 24 hours a day, 365 days a year</a:t>
            </a:r>
          </a:p>
          <a:p>
            <a:r>
              <a:rPr lang="en-US" sz="2800" dirty="0" smtClean="0">
                <a:latin typeface="Berlin Sans FB" panose="020E0602020502020306" pitchFamily="34" charset="0"/>
              </a:rPr>
              <a:t>These are in addition to the two print books that students already borrow during library class </a:t>
            </a:r>
          </a:p>
          <a:p>
            <a:r>
              <a:rPr lang="en-US" sz="2800" dirty="0" smtClean="0">
                <a:latin typeface="Berlin Sans FB" panose="020E0602020502020306" pitchFamily="34" charset="0"/>
              </a:rPr>
              <a:t>They cannot be lost, stolen, or damaged  </a:t>
            </a:r>
          </a:p>
          <a:p>
            <a:r>
              <a:rPr lang="en-US" sz="2800" dirty="0" smtClean="0">
                <a:latin typeface="Berlin Sans FB" panose="020E0602020502020306" pitchFamily="34" charset="0"/>
              </a:rPr>
              <a:t>Audiobooks let you listen to great stories</a:t>
            </a:r>
          </a:p>
          <a:p>
            <a:r>
              <a:rPr lang="en-US" sz="2800" dirty="0">
                <a:latin typeface="Berlin Sans FB" panose="020E0602020502020306" pitchFamily="34" charset="0"/>
              </a:rPr>
              <a:t>They can never be late</a:t>
            </a:r>
          </a:p>
          <a:p>
            <a:r>
              <a:rPr lang="en-US" sz="2800" dirty="0" smtClean="0">
                <a:latin typeface="Berlin Sans FB" panose="020E0602020502020306" pitchFamily="34" charset="0"/>
              </a:rPr>
              <a:t>They’re free for you to use!</a:t>
            </a:r>
            <a:endParaRPr lang="en-US" sz="28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http://asavagelibrarian.yolasite.com/resources/mobile-brytewave-app-on-mobile-devi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57" y="4481079"/>
            <a:ext cx="3515271" cy="22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book-creators.com/wp-content/uploads/photo-gallery/eBook-Read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29" y="457200"/>
            <a:ext cx="206747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99780"/>
            <a:ext cx="1129620" cy="112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85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5181600" cy="1447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Connecting Your Device</a:t>
            </a:r>
            <a:br>
              <a:rPr lang="en-US" sz="3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Outside of School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438400"/>
            <a:ext cx="8595360" cy="39624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 smtClean="0">
                <a:latin typeface="Berlin Sans FB" panose="020E0602020502020306" pitchFamily="34" charset="0"/>
              </a:rPr>
              <a:t>You’ll need WiFi to at least initially connect your device. </a:t>
            </a:r>
            <a:r>
              <a:rPr lang="en-US" sz="2400" dirty="0">
                <a:latin typeface="Berlin Sans FB" panose="020E0602020502020306" pitchFamily="34" charset="0"/>
              </a:rPr>
              <a:t>Through BryteWave, you will then be able to download your eBooks and read them at any time. </a:t>
            </a:r>
            <a:endParaRPr lang="en-US" sz="300" dirty="0" smtClean="0">
              <a:latin typeface="Berlin Sans FB" panose="020E0602020502020306" pitchFamily="34" charset="0"/>
            </a:endParaRPr>
          </a:p>
          <a:p>
            <a:pPr algn="just"/>
            <a:endParaRPr lang="en-US" sz="300" dirty="0">
              <a:latin typeface="Berlin Sans FB" panose="020E0602020502020306" pitchFamily="34" charset="0"/>
            </a:endParaRPr>
          </a:p>
          <a:p>
            <a:pPr algn="just"/>
            <a:r>
              <a:rPr lang="en-US" sz="2400" dirty="0" smtClean="0">
                <a:latin typeface="Berlin Sans FB" panose="020E0602020502020306" pitchFamily="34" charset="0"/>
              </a:rPr>
              <a:t>If you don’t currently have WiFi at home, these ISPs offer discounted Internet rates to CCSD families in need.</a:t>
            </a:r>
          </a:p>
          <a:p>
            <a:pPr algn="just"/>
            <a:r>
              <a:rPr lang="en-US" sz="1400" dirty="0">
                <a:latin typeface="Berlin Sans FB" panose="020E0602020502020306" pitchFamily="34" charset="0"/>
              </a:rPr>
              <a:t>http://</a:t>
            </a:r>
            <a:r>
              <a:rPr lang="en-US" sz="1400" dirty="0" smtClean="0">
                <a:latin typeface="Berlin Sans FB" panose="020E0602020502020306" pitchFamily="34" charset="0"/>
              </a:rPr>
              <a:t>ccsd.net/district/mobile-device-initiatives/pdf/home-internet-access.pdf</a:t>
            </a:r>
          </a:p>
          <a:p>
            <a:pPr algn="just"/>
            <a:endParaRPr lang="en-US" sz="1050" dirty="0">
              <a:latin typeface="Berlin Sans FB" panose="020E0602020502020306" pitchFamily="34" charset="0"/>
            </a:endParaRPr>
          </a:p>
          <a:p>
            <a:pPr algn="just"/>
            <a:r>
              <a:rPr lang="en-US" sz="2400" dirty="0" smtClean="0">
                <a:latin typeface="Berlin Sans FB" panose="020E0602020502020306" pitchFamily="34" charset="0"/>
              </a:rPr>
              <a:t>As part of the </a:t>
            </a:r>
            <a:r>
              <a:rPr lang="en-US" sz="2400" i="1" dirty="0" smtClean="0">
                <a:latin typeface="Berlin Sans FB" panose="020E0602020502020306" pitchFamily="34" charset="0"/>
              </a:rPr>
              <a:t>Mobile Device Initiative </a:t>
            </a:r>
            <a:r>
              <a:rPr lang="en-US" sz="2400" dirty="0" smtClean="0">
                <a:latin typeface="Berlin Sans FB" panose="020E0602020502020306" pitchFamily="34" charset="0"/>
              </a:rPr>
              <a:t>(MDI), local businesses offer free WiFi hotspots to CCSD students. Visit the MDI web site for locations.</a:t>
            </a:r>
          </a:p>
          <a:p>
            <a:pPr algn="just"/>
            <a:r>
              <a:rPr lang="en-US" sz="1400" dirty="0">
                <a:latin typeface="Berlin Sans FB" panose="020E0602020502020306" pitchFamily="34" charset="0"/>
              </a:rPr>
              <a:t>http://</a:t>
            </a:r>
            <a:r>
              <a:rPr lang="en-US" sz="1400" dirty="0" smtClean="0">
                <a:latin typeface="Berlin Sans FB" panose="020E0602020502020306" pitchFamily="34" charset="0"/>
              </a:rPr>
              <a:t>ccsd.net/district/mobile-device-initiatives</a:t>
            </a:r>
            <a:endParaRPr lang="en-US" sz="14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http://upload.wikimedia.org/wikipedia/commons/3/34/Linksys-Wireless-G-Rou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73" y="545364"/>
            <a:ext cx="1828800" cy="156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RxPN8m0PYcEIVHcxRKPubQVQOs9saD_R0TeNSivdq5LbUKo-l7QvUzry9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5" r="24803"/>
          <a:stretch/>
        </p:blipFill>
        <p:spPr bwMode="auto">
          <a:xfrm>
            <a:off x="457200" y="369035"/>
            <a:ext cx="131156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Step </a:t>
            </a:r>
            <a:r>
              <a:rPr lang="en-US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</a:t>
            </a:r>
            <a:endParaRPr lang="en-US" sz="66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Berlin Sans FB Demi" panose="020E0802020502020306" pitchFamily="34" charset="0"/>
              </a:rPr>
              <a:t>Go to Mrs. Savage’s website</a:t>
            </a:r>
            <a:br>
              <a:rPr lang="en-US" sz="4000" dirty="0" smtClean="0">
                <a:latin typeface="Berlin Sans FB Demi" panose="020E0802020502020306" pitchFamily="34" charset="0"/>
              </a:rPr>
            </a:br>
            <a:r>
              <a:rPr lang="en-US" sz="4000" dirty="0" smtClean="0">
                <a:latin typeface="Berlin Sans FB Demi" panose="020E0802020502020306" pitchFamily="34" charset="0"/>
              </a:rPr>
              <a:t>www.asavagelibrarian.yolasite.com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14049" r="30443" b="38821"/>
          <a:stretch/>
        </p:blipFill>
        <p:spPr bwMode="auto">
          <a:xfrm>
            <a:off x="620486" y="2901490"/>
            <a:ext cx="810903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6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Connecting Your Device at School</a:t>
            </a:r>
            <a:endParaRPr lang="en-US" sz="32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526191"/>
            <a:ext cx="3701473" cy="45775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Berlin Sans FB" panose="020E0602020502020306" pitchFamily="34" charset="0"/>
              </a:rPr>
              <a:t>Connect</a:t>
            </a:r>
          </a:p>
          <a:p>
            <a:pPr marL="0" indent="0" algn="ctr">
              <a:buNone/>
            </a:pPr>
            <a:r>
              <a:rPr lang="en-US" sz="2400" b="1" dirty="0" smtClean="0">
                <a:latin typeface="Berlin Sans FB" panose="020E0602020502020306" pitchFamily="34" charset="0"/>
              </a:rPr>
              <a:t> to the school’s WiFi</a:t>
            </a:r>
          </a:p>
          <a:p>
            <a:pPr marL="0" indent="0" algn="ctr">
              <a:buNone/>
            </a:pPr>
            <a:endParaRPr lang="en-US" sz="300" dirty="0" smtClean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Berlin Sans FB" panose="020E0602020502020306" pitchFamily="34" charset="0"/>
              </a:rPr>
              <a:t>0402-WiFi </a:t>
            </a:r>
            <a:br>
              <a:rPr lang="en-US" sz="2400" dirty="0" smtClean="0">
                <a:latin typeface="Berlin Sans FB" panose="020E0602020502020306" pitchFamily="34" charset="0"/>
              </a:rPr>
            </a:br>
            <a:r>
              <a:rPr lang="en-US" sz="2400" dirty="0" smtClean="0">
                <a:latin typeface="Berlin Sans FB" panose="020E0602020502020306" pitchFamily="34" charset="0"/>
              </a:rPr>
              <a:t>password: </a:t>
            </a: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faxhale9</a:t>
            </a:r>
          </a:p>
          <a:p>
            <a:pPr algn="ctr"/>
            <a:endParaRPr lang="en-US" sz="3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Berlin Sans FB" panose="020E0602020502020306" pitchFamily="34" charset="0"/>
              </a:rPr>
              <a:t>manual/advanced server information: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proxy.ccsd.net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p</a:t>
            </a: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ort 80</a:t>
            </a:r>
            <a:endParaRPr lang="en-US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476649"/>
            <a:ext cx="3731491" cy="39241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Login using the BryteWave app</a:t>
            </a:r>
          </a:p>
          <a:p>
            <a:pPr algn="ctr"/>
            <a:endParaRPr lang="en-US" sz="300" b="1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pPr algn="ctr"/>
            <a:endParaRPr lang="en-US" sz="300" b="1" dirty="0" smtClean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r>
              <a:rPr lang="en-US" sz="2400" dirty="0" smtClean="0">
                <a:latin typeface="Berlin Sans FB" panose="020E0602020502020306" pitchFamily="34" charset="0"/>
              </a:rPr>
              <a:t>Username: </a:t>
            </a: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student #</a:t>
            </a:r>
          </a:p>
          <a:p>
            <a:r>
              <a:rPr lang="en-US" sz="2400" dirty="0" smtClean="0">
                <a:latin typeface="Berlin Sans FB" panose="020E0602020502020306" pitchFamily="34" charset="0"/>
              </a:rPr>
              <a:t>Password: </a:t>
            </a: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first name</a:t>
            </a:r>
          </a:p>
          <a:p>
            <a:r>
              <a:rPr lang="en-US" sz="2400" dirty="0" smtClean="0">
                <a:latin typeface="Berlin Sans FB" panose="020E0602020502020306" pitchFamily="34" charset="0"/>
              </a:rPr>
              <a:t>Shelf url: </a:t>
            </a:r>
            <a:r>
              <a:rPr lang="en-US" sz="24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wbb22373</a:t>
            </a:r>
          </a:p>
          <a:p>
            <a:endParaRPr lang="en-US" sz="300" dirty="0" smtClean="0">
              <a:latin typeface="Berlin Sans FB" panose="020E0602020502020306" pitchFamily="34" charset="0"/>
            </a:endParaRPr>
          </a:p>
          <a:p>
            <a:endParaRPr lang="en-US" sz="300" dirty="0">
              <a:latin typeface="Berlin Sans FB" panose="020E0602020502020306" pitchFamily="34" charset="0"/>
            </a:endParaRPr>
          </a:p>
          <a:p>
            <a:endParaRPr lang="en-US" sz="300" dirty="0" smtClean="0">
              <a:latin typeface="Berlin Sans FB" panose="020E0602020502020306" pitchFamily="34" charset="0"/>
            </a:endParaRPr>
          </a:p>
          <a:p>
            <a:endParaRPr lang="en-US" sz="300" dirty="0">
              <a:latin typeface="Berlin Sans FB" panose="020E0602020502020306" pitchFamily="34" charset="0"/>
            </a:endParaRPr>
          </a:p>
          <a:p>
            <a:endParaRPr lang="en-US" sz="300" dirty="0" smtClean="0">
              <a:latin typeface="Berlin Sans FB" panose="020E0602020502020306" pitchFamily="34" charset="0"/>
            </a:endParaRPr>
          </a:p>
          <a:p>
            <a:endParaRPr lang="en-US" sz="300" dirty="0">
              <a:latin typeface="Berlin Sans FB" panose="020E0602020502020306" pitchFamily="34" charset="0"/>
            </a:endParaRPr>
          </a:p>
          <a:p>
            <a:endParaRPr lang="en-US" sz="300" dirty="0" smtClean="0">
              <a:latin typeface="Berlin Sans FB" panose="020E0602020502020306" pitchFamily="34" charset="0"/>
            </a:endParaRPr>
          </a:p>
          <a:p>
            <a:endParaRPr lang="en-US" sz="300" dirty="0">
              <a:latin typeface="Berlin Sans FB" panose="020E0602020502020306" pitchFamily="34" charset="0"/>
            </a:endParaRPr>
          </a:p>
          <a:p>
            <a:endParaRPr lang="en-US" sz="300" dirty="0" smtClean="0">
              <a:latin typeface="Berlin Sans FB" panose="020E0602020502020306" pitchFamily="34" charset="0"/>
            </a:endParaRPr>
          </a:p>
          <a:p>
            <a:endParaRPr lang="en-US" sz="2400" dirty="0" smtClean="0">
              <a:latin typeface="Berlin Sans FB" panose="020E0602020502020306" pitchFamily="34" charset="0"/>
            </a:endParaRPr>
          </a:p>
          <a:p>
            <a:endParaRPr lang="en-US" sz="2400" dirty="0">
              <a:latin typeface="Berlin Sans FB" panose="020E0602020502020306" pitchFamily="34" charset="0"/>
            </a:endParaRPr>
          </a:p>
          <a:p>
            <a:endParaRPr lang="en-US" sz="24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16" y="5210298"/>
            <a:ext cx="794657" cy="79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3473" y="2452783"/>
            <a:ext cx="3733800" cy="3933633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i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38" y="986990"/>
            <a:ext cx="3751870" cy="16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7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" t="-150" r="4810" b="57384"/>
          <a:stretch/>
        </p:blipFill>
        <p:spPr bwMode="auto">
          <a:xfrm>
            <a:off x="70164" y="83868"/>
            <a:ext cx="6711636" cy="1991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8225" r="630" b="51975"/>
          <a:stretch/>
        </p:blipFill>
        <p:spPr bwMode="auto">
          <a:xfrm>
            <a:off x="876300" y="2286000"/>
            <a:ext cx="7086600" cy="2081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onfigure a manual prox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70503" r="2811" b="1"/>
          <a:stretch/>
        </p:blipFill>
        <p:spPr bwMode="auto">
          <a:xfrm>
            <a:off x="1981200" y="4517571"/>
            <a:ext cx="6898740" cy="2318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0800" y="332677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faxhale9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54864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proxy.ccsd.net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US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port 80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Links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800" dirty="0" smtClean="0">
              <a:latin typeface="Berlin Sans FB" panose="020E0602020502020306" pitchFamily="34" charset="0"/>
            </a:endParaRPr>
          </a:p>
          <a:p>
            <a:r>
              <a:rPr lang="en-US" sz="3200" dirty="0" smtClean="0">
                <a:latin typeface="Berlin Sans FB" panose="020E0602020502020306" pitchFamily="34" charset="0"/>
              </a:rPr>
              <a:t>Is your </a:t>
            </a:r>
            <a:r>
              <a:rPr lang="en-US" sz="3200" dirty="0">
                <a:latin typeface="Berlin Sans FB" panose="020E0602020502020306" pitchFamily="34" charset="0"/>
              </a:rPr>
              <a:t>device </a:t>
            </a:r>
            <a:r>
              <a:rPr lang="en-US" sz="3200" dirty="0" smtClean="0">
                <a:latin typeface="Berlin Sans FB" panose="020E0602020502020306" pitchFamily="34" charset="0"/>
              </a:rPr>
              <a:t>compatible? </a:t>
            </a:r>
            <a:endParaRPr lang="en-US" sz="3200" dirty="0">
              <a:latin typeface="Berlin Sans FB" panose="020E0602020502020306" pitchFamily="34" charset="0"/>
            </a:endParaRPr>
          </a:p>
          <a:p>
            <a:r>
              <a:rPr lang="en-US" sz="1500" dirty="0" smtClean="0">
                <a:latin typeface="Berlin Sans FB" panose="020E0602020502020306" pitchFamily="34" charset="0"/>
              </a:rPr>
              <a:t>http</a:t>
            </a:r>
            <a:r>
              <a:rPr lang="en-US" sz="1500" dirty="0">
                <a:latin typeface="Berlin Sans FB" panose="020E0602020502020306" pitchFamily="34" charset="0"/>
              </a:rPr>
              <a:t>://</a:t>
            </a:r>
            <a:r>
              <a:rPr lang="en-US" sz="1500" dirty="0" smtClean="0">
                <a:latin typeface="Berlin Sans FB" panose="020E0602020502020306" pitchFamily="34" charset="0"/>
              </a:rPr>
              <a:t>www.aboutfollettebooks.com/techspecs.cfm</a:t>
            </a:r>
          </a:p>
          <a:p>
            <a:endParaRPr lang="en-US" sz="800" dirty="0">
              <a:latin typeface="Berlin Sans FB" panose="020E0602020502020306" pitchFamily="34" charset="0"/>
            </a:endParaRPr>
          </a:p>
          <a:p>
            <a:pPr algn="just"/>
            <a:r>
              <a:rPr lang="en-US" sz="3200" dirty="0" smtClean="0">
                <a:latin typeface="Berlin Sans FB" panose="020E0602020502020306" pitchFamily="34" charset="0"/>
              </a:rPr>
              <a:t>Internet Service Providers that offer discounts</a:t>
            </a:r>
            <a:endParaRPr lang="en-US" sz="3200" dirty="0">
              <a:latin typeface="Berlin Sans FB" panose="020E0602020502020306" pitchFamily="34" charset="0"/>
            </a:endParaRPr>
          </a:p>
          <a:p>
            <a:pPr algn="just"/>
            <a:r>
              <a:rPr lang="en-US" sz="1500" dirty="0">
                <a:latin typeface="Berlin Sans FB" panose="020E0602020502020306" pitchFamily="34" charset="0"/>
              </a:rPr>
              <a:t>http://</a:t>
            </a:r>
            <a:r>
              <a:rPr lang="en-US" sz="1500" dirty="0" smtClean="0">
                <a:latin typeface="Berlin Sans FB" panose="020E0602020502020306" pitchFamily="34" charset="0"/>
              </a:rPr>
              <a:t>ccsd.net/district/mobile-device-initiatives/pdf/home-internet-access.pdf</a:t>
            </a:r>
          </a:p>
          <a:p>
            <a:pPr algn="just"/>
            <a:endParaRPr lang="en-US" sz="800" dirty="0">
              <a:latin typeface="Berlin Sans FB" panose="020E0602020502020306" pitchFamily="34" charset="0"/>
            </a:endParaRPr>
          </a:p>
          <a:p>
            <a:pPr algn="just"/>
            <a:r>
              <a:rPr lang="en-US" sz="3200" dirty="0" smtClean="0">
                <a:latin typeface="Berlin Sans FB" panose="020E0602020502020306" pitchFamily="34" charset="0"/>
              </a:rPr>
              <a:t>Mobile </a:t>
            </a:r>
            <a:r>
              <a:rPr lang="en-US" sz="3200" dirty="0">
                <a:latin typeface="Berlin Sans FB" panose="020E0602020502020306" pitchFamily="34" charset="0"/>
              </a:rPr>
              <a:t>Device Initiative </a:t>
            </a:r>
            <a:r>
              <a:rPr lang="en-US" sz="3200" dirty="0" smtClean="0">
                <a:latin typeface="Berlin Sans FB" panose="020E0602020502020306" pitchFamily="34" charset="0"/>
              </a:rPr>
              <a:t>WiFi hotspots</a:t>
            </a:r>
          </a:p>
          <a:p>
            <a:pPr algn="just"/>
            <a:r>
              <a:rPr lang="en-US" sz="1500" dirty="0" smtClean="0">
                <a:latin typeface="Berlin Sans FB" panose="020E0602020502020306" pitchFamily="34" charset="0"/>
              </a:rPr>
              <a:t>http</a:t>
            </a:r>
            <a:r>
              <a:rPr lang="en-US" sz="1500" dirty="0">
                <a:latin typeface="Berlin Sans FB" panose="020E0602020502020306" pitchFamily="34" charset="0"/>
              </a:rPr>
              <a:t>://ccsd.net/district/mobile-device-initiatives</a:t>
            </a:r>
          </a:p>
          <a:p>
            <a:endParaRPr lang="en-US" dirty="0" smtClean="0"/>
          </a:p>
        </p:txBody>
      </p:sp>
      <p:pic>
        <p:nvPicPr>
          <p:cNvPr id="2050" name="Picture 2" descr="U:\ebooks\macbook-pr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/>
          <a:stretch/>
        </p:blipFill>
        <p:spPr bwMode="auto">
          <a:xfrm>
            <a:off x="5638800" y="5040417"/>
            <a:ext cx="2895600" cy="14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9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eBooks</a:t>
            </a:r>
            <a:endParaRPr lang="en-US" sz="59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5102352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800" dirty="0" smtClean="0">
                <a:latin typeface="Berlin Sans FB" panose="020E0602020502020306" pitchFamily="34" charset="0"/>
              </a:rPr>
              <a:t>Enjoy Saville Library eBooks!</a:t>
            </a:r>
          </a:p>
          <a:p>
            <a:pPr marL="342900" indent="-342900"/>
            <a:r>
              <a:rPr lang="en-US" sz="2800" dirty="0" smtClean="0">
                <a:latin typeface="Berlin Sans FB" panose="020E0602020502020306" pitchFamily="34" charset="0"/>
              </a:rPr>
              <a:t>If you have any problems, contact Mrs. Savage.</a:t>
            </a:r>
            <a:endParaRPr lang="en-US" sz="2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14049" r="30443" b="38821"/>
          <a:stretch/>
        </p:blipFill>
        <p:spPr bwMode="auto">
          <a:xfrm>
            <a:off x="620486" y="2901490"/>
            <a:ext cx="810903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Step 2</a:t>
            </a:r>
            <a:endParaRPr lang="en-US" sz="5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295400"/>
            <a:ext cx="8467155" cy="2286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000" dirty="0" smtClean="0">
                <a:latin typeface="Berlin Sans FB Demi" panose="020E0802020502020306" pitchFamily="34" charset="0"/>
              </a:rPr>
              <a:t>Scroll down to the eBook Portal and click the</a:t>
            </a:r>
            <a:r>
              <a:rPr lang="en-US" sz="4000" i="1" dirty="0" smtClean="0">
                <a:latin typeface="Berlin Sans FB Demi" panose="020E0802020502020306" pitchFamily="34" charset="0"/>
              </a:rPr>
              <a:t> Universal Search </a:t>
            </a:r>
            <a:r>
              <a:rPr lang="en-US" sz="4000" dirty="0" smtClean="0">
                <a:latin typeface="Berlin Sans FB Demi" panose="020E0802020502020306" pitchFamily="34" charset="0"/>
              </a:rPr>
              <a:t>link. </a:t>
            </a:r>
            <a:endParaRPr lang="en-US" sz="6600" dirty="0">
              <a:latin typeface="Berlin Sans FB Demi" panose="020E0802020502020306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0" y="5340454"/>
            <a:ext cx="3886200" cy="10408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7827833">
            <a:off x="1199046" y="3675672"/>
            <a:ext cx="1227611" cy="293121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Step 3: Select Login</a:t>
            </a:r>
            <a:endParaRPr lang="en-US" sz="5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/>
          <a:stretch/>
        </p:blipFill>
        <p:spPr bwMode="auto">
          <a:xfrm>
            <a:off x="1066800" y="1524000"/>
            <a:ext cx="7086600" cy="49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6400800" y="1219200"/>
            <a:ext cx="990600" cy="9646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660634"/>
            <a:ext cx="6019800" cy="447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37338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Impact" panose="020B0806030902050204" pitchFamily="34" charset="0"/>
              </a:rPr>
              <a:t>Student Number</a:t>
            </a: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6482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Impact" panose="020B0806030902050204" pitchFamily="34" charset="0"/>
              </a:rPr>
              <a:t>First Name</a:t>
            </a: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Step 4: Enter Your Info</a:t>
            </a:r>
            <a:endParaRPr lang="en-US" sz="5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0" y="4940587"/>
            <a:ext cx="1866900" cy="11960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800000" flipH="1">
            <a:off x="232229" y="5102474"/>
            <a:ext cx="5257801" cy="1045001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114" y="5325124"/>
            <a:ext cx="524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Click login (</a:t>
            </a:r>
            <a:r>
              <a:rPr lang="en-US" sz="2400" b="1" i="1" dirty="0" smtClean="0"/>
              <a:t>hitting enter won’t work</a:t>
            </a:r>
            <a:r>
              <a:rPr lang="en-US" sz="2400" b="1" dirty="0" smtClean="0"/>
              <a:t>)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41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1" y="1338062"/>
            <a:ext cx="6781801" cy="514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7445">
            <a:off x="2437364" y="1721830"/>
            <a:ext cx="2562071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215993">
            <a:off x="2996442" y="2198723"/>
            <a:ext cx="206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Search Here</a:t>
            </a:r>
            <a:endParaRPr lang="en-US" sz="24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</p:spPr>
        <p:txBody>
          <a:bodyPr>
            <a:noAutofit/>
          </a:bodyPr>
          <a:lstStyle/>
          <a:p>
            <a:r>
              <a:rPr lang="en-US" sz="5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You’re In!</a:t>
            </a:r>
            <a:endParaRPr lang="en-US" sz="5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2724671"/>
            <a:ext cx="861874" cy="70432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950774" y="4495800"/>
            <a:ext cx="954226" cy="70432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90700" y="3064134"/>
            <a:ext cx="4991100" cy="1270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33600" y="4495800"/>
            <a:ext cx="408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. . . 0r browse for audiobooks</a:t>
            </a:r>
            <a:endParaRPr lang="en-US" sz="2400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7700" y="4850633"/>
            <a:ext cx="4864100" cy="1270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38400" y="2738735"/>
            <a:ext cx="408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. . . 0r browse for eBooks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38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 animBg="1"/>
      <p:bldP spid="14" grpId="0" animBg="1"/>
      <p:bldP spid="1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6225" y="304799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Search results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show our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library’s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print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books, eBooks and a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udiobooks.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80042"/>
            <a:ext cx="5720459" cy="52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76250" y="2438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‘Books’ are print library books</a:t>
            </a:r>
            <a:endParaRPr lang="en-US" b="1" dirty="0"/>
          </a:p>
        </p:txBody>
      </p:sp>
      <p:pic>
        <p:nvPicPr>
          <p:cNvPr id="4104" name="Picture 8" descr="http://briancarper.net/random/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1" y="2895600"/>
            <a:ext cx="1947038" cy="11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7200" y="44868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‘Digital’ items</a:t>
            </a:r>
          </a:p>
          <a:p>
            <a:pPr algn="ctr"/>
            <a:r>
              <a:rPr lang="en-US" b="1" dirty="0" smtClean="0"/>
              <a:t>are eBooks &amp; audiobooks</a:t>
            </a:r>
            <a:endParaRPr lang="en-US" b="1" dirty="0"/>
          </a:p>
        </p:txBody>
      </p:sp>
      <p:pic>
        <p:nvPicPr>
          <p:cNvPr id="27" name="Picture 2" descr="iP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47179"/>
            <a:ext cx="2409111" cy="10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548759" y="2572434"/>
            <a:ext cx="4147441" cy="7774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548759" y="4654550"/>
            <a:ext cx="4147441" cy="7774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81000" y="4419600"/>
            <a:ext cx="8001000" cy="20727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381000" y="2251927"/>
            <a:ext cx="8001000" cy="20727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1" name="AutoShape 10" descr="http://www.clker.com/cliparts/j/W/O/s/N/o/windows-media-player-play-butto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3" name="AutoShape 12" descr="http://www.clker.com/cliparts/j/W/O/s/N/o/windows-media-player-play-button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5" name="AutoShape 14" descr="http://www.clker.com/cliparts/j/W/O/s/N/o/windows-media-player-play-button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6" name="AutoShape 16" descr="http://www.clker.com/cliparts/j/W/O/s/N/o/windows-media-player-play-button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14" name="Picture 18" descr="http://www.clker.com/cliparts/e/5/a/2/1206570547560908424akiross_Audio_Button_Set_4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69" y="53721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4249060" y="1280042"/>
            <a:ext cx="1045021" cy="533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40" grpId="0" animBg="1"/>
      <p:bldP spid="4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09" y="533400"/>
            <a:ext cx="603875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92800" y="2612598"/>
            <a:ext cx="2988243" cy="118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Sample Searches</a:t>
            </a:r>
          </a:p>
          <a:p>
            <a:pPr algn="just"/>
            <a:r>
              <a:rPr lang="en-US" sz="1700" b="1" dirty="0" smtClean="0"/>
              <a:t>dogs, sharks, Batman, ghosts, Percy Jackson, Star Wars, mystery, </a:t>
            </a:r>
            <a:r>
              <a:rPr lang="en-US" sz="1700" b="1" dirty="0" smtClean="0"/>
              <a:t>fantasy, </a:t>
            </a:r>
            <a:r>
              <a:rPr lang="en-US" sz="1700" b="1" dirty="0" smtClean="0"/>
              <a:t>horror</a:t>
            </a:r>
            <a:endParaRPr lang="en-US" sz="1700" b="1" dirty="0"/>
          </a:p>
        </p:txBody>
      </p:sp>
      <p:sp>
        <p:nvSpPr>
          <p:cNvPr id="17" name="Oval 16"/>
          <p:cNvSpPr/>
          <p:nvPr/>
        </p:nvSpPr>
        <p:spPr>
          <a:xfrm>
            <a:off x="2575409" y="2692964"/>
            <a:ext cx="861874" cy="9646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10800000" flipH="1">
            <a:off x="457200" y="2612598"/>
            <a:ext cx="2188871" cy="1045001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4272" y="28911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checked out</a:t>
            </a:r>
            <a:endParaRPr lang="en-US" sz="2400" b="1" dirty="0"/>
          </a:p>
        </p:txBody>
      </p:sp>
      <p:sp>
        <p:nvSpPr>
          <p:cNvPr id="21" name="Oval 20"/>
          <p:cNvSpPr/>
          <p:nvPr/>
        </p:nvSpPr>
        <p:spPr>
          <a:xfrm>
            <a:off x="2494960" y="344981"/>
            <a:ext cx="861874" cy="9646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494960" y="4817285"/>
            <a:ext cx="861874" cy="96463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10800000" flipH="1">
            <a:off x="624550" y="4822399"/>
            <a:ext cx="1965809" cy="1045001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2162" y="5181600"/>
            <a:ext cx="194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unlimited copies</a:t>
            </a:r>
            <a:endParaRPr lang="en-US" b="1" dirty="0"/>
          </a:p>
        </p:txBody>
      </p:sp>
      <p:sp>
        <p:nvSpPr>
          <p:cNvPr id="25" name="Right Arrow 24"/>
          <p:cNvSpPr/>
          <p:nvPr/>
        </p:nvSpPr>
        <p:spPr>
          <a:xfrm rot="10800000" flipH="1">
            <a:off x="609600" y="304799"/>
            <a:ext cx="1965809" cy="1045001"/>
          </a:xfrm>
          <a:prstGeom prst="rightArrow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47490" y="596466"/>
            <a:ext cx="169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available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029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0" grpId="0" animBg="1"/>
      <p:bldP spid="19" grpId="0"/>
      <p:bldP spid="21" grpId="0" animBg="1"/>
      <p:bldP spid="22" grpId="0" animBg="1"/>
      <p:bldP spid="23" grpId="0" animBg="1"/>
      <p:bldP spid="24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5" y="2014538"/>
            <a:ext cx="7809051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533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Open a book  to preview it. </a:t>
            </a:r>
            <a:endParaRPr lang="en-US" sz="2400" b="1" dirty="0"/>
          </a:p>
        </p:txBody>
      </p:sp>
      <p:sp>
        <p:nvSpPr>
          <p:cNvPr id="5" name="Right Arrow 4"/>
          <p:cNvSpPr/>
          <p:nvPr/>
        </p:nvSpPr>
        <p:spPr>
          <a:xfrm rot="12010909" flipH="1">
            <a:off x="3098596" y="1384107"/>
            <a:ext cx="3400130" cy="65058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58671" y="5715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Borrow it right away.</a:t>
            </a:r>
            <a:endParaRPr lang="en-US" sz="2400" b="1" dirty="0"/>
          </a:p>
        </p:txBody>
      </p:sp>
      <p:sp>
        <p:nvSpPr>
          <p:cNvPr id="13" name="Right Arrow 12"/>
          <p:cNvSpPr/>
          <p:nvPr/>
        </p:nvSpPr>
        <p:spPr>
          <a:xfrm rot="8148626" flipH="1">
            <a:off x="4074477" y="4100540"/>
            <a:ext cx="3503382" cy="65058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1" grpId="0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2094</TotalTime>
  <Words>580</Words>
  <Application>Microsoft Office PowerPoint</Application>
  <PresentationFormat>On-screen Show (4:3)</PresentationFormat>
  <Paragraphs>113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Soho</vt:lpstr>
      <vt:lpstr>PowerPoint Presentation</vt:lpstr>
      <vt:lpstr>Step 1</vt:lpstr>
      <vt:lpstr>Step 2</vt:lpstr>
      <vt:lpstr>Step 3: Select Login</vt:lpstr>
      <vt:lpstr>Step 4: Enter Your Info</vt:lpstr>
      <vt:lpstr>You’re In!</vt:lpstr>
      <vt:lpstr>Search results show our library’s  print books, eBooks and audiobooks.</vt:lpstr>
      <vt:lpstr>PowerPoint Presentation</vt:lpstr>
      <vt:lpstr>PowerPoint Presentation</vt:lpstr>
      <vt:lpstr>PowerPoint Presentation</vt:lpstr>
      <vt:lpstr>PowerPoint Presentation</vt:lpstr>
      <vt:lpstr>One Page View?</vt:lpstr>
      <vt:lpstr>   Some Books Will Read To You!</vt:lpstr>
      <vt:lpstr> Bookbag</vt:lpstr>
      <vt:lpstr> Bookbag</vt:lpstr>
      <vt:lpstr> Bookbag</vt:lpstr>
      <vt:lpstr>The BryteWave App</vt:lpstr>
      <vt:lpstr>Benefits of eBooks</vt:lpstr>
      <vt:lpstr>Connecting Your Device  Outside of School</vt:lpstr>
      <vt:lpstr>Connecting Your Device at School</vt:lpstr>
      <vt:lpstr>PowerPoint Presentation</vt:lpstr>
      <vt:lpstr>Links</vt:lpstr>
      <vt:lpstr>eBooks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ike</dc:creator>
  <cp:lastModifiedBy>LocalAdmin</cp:lastModifiedBy>
  <cp:revision>223</cp:revision>
  <dcterms:created xsi:type="dcterms:W3CDTF">2014-01-05T02:41:02Z</dcterms:created>
  <dcterms:modified xsi:type="dcterms:W3CDTF">2015-09-15T20:01:22Z</dcterms:modified>
</cp:coreProperties>
</file>