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</p:sldIdLst>
  <p:sldSz cx="9144000" cy="6858000" type="screen4x3"/>
  <p:notesSz cx="7065963" cy="10198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4" autoAdjust="0"/>
    <p:restoredTop sz="94633" autoAdjust="0"/>
  </p:normalViewPr>
  <p:slideViewPr>
    <p:cSldViewPr>
      <p:cViewPr varScale="1">
        <p:scale>
          <a:sx n="87" d="100"/>
          <a:sy n="87" d="100"/>
        </p:scale>
        <p:origin x="-105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0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0656CD-2698-4761-8537-87CF66D8D1BA}" type="datetimeFigureOut">
              <a:rPr lang="en-US" smtClean="0"/>
              <a:pPr/>
              <a:t>8/5/2014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1224E3-E991-4A1F-9485-B4252BB45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87829"/>
            <a:ext cx="6934200" cy="1828799"/>
          </a:xfrm>
        </p:spPr>
        <p:txBody>
          <a:bodyPr/>
          <a:lstStyle/>
          <a:p>
            <a:r>
              <a:rPr lang="en-US" dirty="0" smtClean="0"/>
              <a:t>National Junior </a:t>
            </a:r>
            <a:br>
              <a:rPr lang="en-US" dirty="0" smtClean="0"/>
            </a:br>
            <a:r>
              <a:rPr lang="en-US" dirty="0" smtClean="0"/>
              <a:t>Honor Society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2895600"/>
            <a:ext cx="5943600" cy="1915711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What is this club all about?</a:t>
            </a:r>
          </a:p>
          <a:p>
            <a:endParaRPr lang="en-US" dirty="0"/>
          </a:p>
        </p:txBody>
      </p:sp>
      <p:pic>
        <p:nvPicPr>
          <p:cNvPr id="4" name="Picture 3" descr="njhs.logo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33000"/>
                    </a14:imgEffect>
                    <a14:imgEffect>
                      <a14:brightnessContrast bright="-16000" contrast="7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4800" y="609600"/>
            <a:ext cx="1934290" cy="5855623"/>
          </a:xfrm>
          <a:prstGeom prst="rect">
            <a:avLst/>
          </a:prstGeom>
          <a:ln w="60325">
            <a:solidFill>
              <a:schemeClr val="tx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6868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Character- positive character qualities including honesty, respect, courtesy, etc…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Scholarship- </a:t>
            </a:r>
            <a:r>
              <a:rPr lang="en-US" dirty="0" smtClean="0">
                <a:latin typeface="Arial Black" panose="020B0A04020102020204" pitchFamily="34" charset="0"/>
              </a:rPr>
              <a:t>a </a:t>
            </a:r>
            <a:r>
              <a:rPr lang="en-US" dirty="0" smtClean="0">
                <a:latin typeface="Arial Black" panose="020B0A04020102020204" pitchFamily="34" charset="0"/>
              </a:rPr>
              <a:t>good student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Leadership- being a good example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Service- volunteering to help out other students and community members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Citizenship- demonstrating good behavior in the classroom and life in general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764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What qualities are important in the National Junior Honor Society?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447800"/>
            <a:ext cx="7772400" cy="4525963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NJHS has been a nationally recognized program since 1929</a:t>
            </a:r>
            <a:br>
              <a:rPr lang="en-US" sz="3600" dirty="0" smtClean="0">
                <a:latin typeface="Arial Black" panose="020B0A04020102020204" pitchFamily="34" charset="0"/>
              </a:rPr>
            </a:br>
            <a:endParaRPr lang="en-US" sz="3600" dirty="0" smtClean="0">
              <a:latin typeface="Arial Black" panose="020B0A04020102020204" pitchFamily="34" charset="0"/>
            </a:endParaRPr>
          </a:p>
          <a:p>
            <a:r>
              <a:rPr lang="en-US" sz="3600" dirty="0" smtClean="0">
                <a:latin typeface="Arial Black" panose="020B0A04020102020204" pitchFamily="34" charset="0"/>
              </a:rPr>
              <a:t>It is currently established in public and private schools in all 50 states, as well as 70 other countries!!!</a:t>
            </a:r>
          </a:p>
          <a:p>
            <a:pPr>
              <a:buNone/>
            </a:pP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How long has NJHS been around?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457200" y="1481138"/>
          <a:ext cx="4038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362200" y="1447800"/>
            <a:ext cx="67818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sz="4700" dirty="0" smtClean="0">
                <a:latin typeface="Arial Black" panose="020B0A04020102020204" pitchFamily="34" charset="0"/>
              </a:rPr>
              <a:t>MEET GOOD FRIENDS</a:t>
            </a:r>
            <a:r>
              <a:rPr lang="en-US" dirty="0" smtClean="0">
                <a:latin typeface="Arial Black" panose="020B0A04020102020204" pitchFamily="34" charset="0"/>
              </a:rPr>
              <a:t>; students who really care about getting good grades and other students who will be positive influences on you!!!</a:t>
            </a:r>
          </a:p>
          <a:p>
            <a:r>
              <a:rPr lang="en-US" sz="4300" dirty="0" smtClean="0">
                <a:latin typeface="Arial Black" panose="020B0A04020102020204" pitchFamily="34" charset="0"/>
              </a:rPr>
              <a:t>HELPING PEOPLE</a:t>
            </a:r>
            <a:r>
              <a:rPr lang="en-US" dirty="0" smtClean="0">
                <a:latin typeface="Arial Black" panose="020B0A04020102020204" pitchFamily="34" charset="0"/>
              </a:rPr>
              <a:t>; making our school and community a better place!!</a:t>
            </a:r>
          </a:p>
          <a:p>
            <a:r>
              <a:rPr lang="en-US" sz="4200" dirty="0" smtClean="0">
                <a:latin typeface="Arial Black" panose="020B0A04020102020204" pitchFamily="34" charset="0"/>
              </a:rPr>
              <a:t>LOOKS GREAT </a:t>
            </a:r>
            <a:r>
              <a:rPr lang="en-US" dirty="0" smtClean="0">
                <a:latin typeface="Arial Black" panose="020B0A04020102020204" pitchFamily="34" charset="0"/>
              </a:rPr>
              <a:t>on a resume, and colleges love to see NJHS/NHS on your school records!!</a:t>
            </a:r>
          </a:p>
          <a:p>
            <a:r>
              <a:rPr lang="en-US" sz="5200" b="1" u="sng" dirty="0" smtClean="0">
                <a:latin typeface="Arial Black" panose="020B0A04020102020204" pitchFamily="34" charset="0"/>
              </a:rPr>
              <a:t>Have Fun!!!</a:t>
            </a:r>
            <a:endParaRPr lang="en-US" sz="5200" b="1" u="sng" dirty="0"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Why Join?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1028" name="Picture 4" descr="C:\Users\savagja\AppData\Local\Microsoft\Windows\Temporary Internet Files\Content.IE5\IW06S1C3\MC90043801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2667000"/>
            <a:ext cx="19208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ObergJ\Local Settings\Temporary Internet Files\Content.IE5\SL27OLM3\MPj0341337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52400" y="1905000"/>
            <a:ext cx="2609088" cy="36576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00" y="1481328"/>
            <a:ext cx="5943600" cy="50718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Students who are in NJHS are the true leaders of the school!!</a:t>
            </a:r>
          </a:p>
          <a:p>
            <a:r>
              <a:rPr lang="en-US" dirty="0" smtClean="0"/>
              <a:t>When schools and NJHS partner up great things happen; studies show that 97% of the “Excellent Schools” in the U.S. have clubs such as </a:t>
            </a:r>
            <a:r>
              <a:rPr lang="en-US" dirty="0" smtClean="0"/>
              <a:t>NJHS!!!!!! </a:t>
            </a:r>
            <a:endParaRPr lang="en-US" dirty="0"/>
          </a:p>
          <a:p>
            <a:r>
              <a:rPr lang="en-US" dirty="0" smtClean="0"/>
              <a:t>Students </a:t>
            </a:r>
            <a:r>
              <a:rPr lang="en-US" dirty="0" smtClean="0"/>
              <a:t>who get involved in clubs, such as NJHS, meet more friends and feel more pride in their school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NJHS in schools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038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1800" y="1447800"/>
            <a:ext cx="5943600" cy="4907125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Awards will be given to members based on achievement in the areas of service, academics, and citizenship!!</a:t>
            </a:r>
          </a:p>
          <a:p>
            <a:endParaRPr lang="en-US" sz="3200" dirty="0" smtClean="0">
              <a:latin typeface="Arial Black" panose="020B0A04020102020204" pitchFamily="34" charset="0"/>
            </a:endParaRPr>
          </a:p>
          <a:p>
            <a:r>
              <a:rPr lang="en-US" sz="3200" dirty="0" smtClean="0">
                <a:latin typeface="Arial Black" panose="020B0A04020102020204" pitchFamily="34" charset="0"/>
              </a:rPr>
              <a:t>Work hard, do good and be rewarded!!!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Awards/Certificates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2050" name="Picture 2" descr="C:\Users\savagja\AppData\Local\Microsoft\Windows\Temporary Internet Files\Content.IE5\945W6G8Y\MC90023217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828800"/>
            <a:ext cx="3135086" cy="2323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avagja\AppData\Local\Microsoft\Windows\Temporary Internet Files\Content.IE5\IW06S1C3\MC90024195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152523"/>
            <a:ext cx="1630375" cy="1803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" y="1481328"/>
            <a:ext cx="8991600" cy="45259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A minimum of 3.5 GPA consistently through every semester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Outstanding citizenship in all classes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Commitments to </a:t>
            </a:r>
            <a:r>
              <a:rPr lang="en-US" sz="3200" dirty="0" smtClean="0">
                <a:latin typeface="Arial Black" panose="020B0A04020102020204" pitchFamily="34" charset="0"/>
              </a:rPr>
              <a:t>meetings, </a:t>
            </a:r>
            <a:r>
              <a:rPr lang="en-US" sz="3200" dirty="0" smtClean="0">
                <a:latin typeface="Arial Black" panose="020B0A04020102020204" pitchFamily="34" charset="0"/>
              </a:rPr>
              <a:t>15 service hours each semester</a:t>
            </a:r>
          </a:p>
          <a:p>
            <a:r>
              <a:rPr lang="en-US" sz="3200" dirty="0" smtClean="0">
                <a:latin typeface="Arial Black" panose="020B0A04020102020204" pitchFamily="34" charset="0"/>
              </a:rPr>
              <a:t>A willingness to be a school leader</a:t>
            </a:r>
            <a:br>
              <a:rPr lang="en-US" sz="3200" dirty="0" smtClean="0">
                <a:latin typeface="Arial Black" panose="020B0A04020102020204" pitchFamily="34" charset="0"/>
              </a:rPr>
            </a:br>
            <a:r>
              <a:rPr lang="en-US" sz="3200" dirty="0" smtClean="0">
                <a:latin typeface="Arial Black" panose="020B0A04020102020204" pitchFamily="34" charset="0"/>
              </a:rPr>
              <a:t/>
            </a:r>
            <a:br>
              <a:rPr lang="en-US" sz="3200" dirty="0" smtClean="0">
                <a:latin typeface="Arial Black" panose="020B0A04020102020204" pitchFamily="34" charset="0"/>
              </a:rPr>
            </a:br>
            <a:endParaRPr lang="en-US" sz="2800" i="1" dirty="0">
              <a:latin typeface="Arial Black" panose="020B0A040201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So what does it take?	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Begin completing your application packet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Turn in completed packed to Mrs. Savage in the Library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7</a:t>
            </a:r>
            <a:r>
              <a:rPr lang="en-US" sz="3600" baseline="30000" dirty="0" smtClean="0">
                <a:latin typeface="Arial Black" panose="020B0A04020102020204" pitchFamily="34" charset="0"/>
              </a:rPr>
              <a:t>th</a:t>
            </a:r>
            <a:r>
              <a:rPr lang="en-US" sz="3600" dirty="0" smtClean="0">
                <a:latin typeface="Arial Black" panose="020B0A04020102020204" pitchFamily="34" charset="0"/>
              </a:rPr>
              <a:t> and 8</a:t>
            </a:r>
            <a:r>
              <a:rPr lang="en-US" sz="3600" baseline="30000" dirty="0" smtClean="0">
                <a:latin typeface="Arial Black" panose="020B0A04020102020204" pitchFamily="34" charset="0"/>
              </a:rPr>
              <a:t>th</a:t>
            </a:r>
            <a:r>
              <a:rPr lang="en-US" sz="3600" dirty="0" smtClean="0">
                <a:latin typeface="Arial Black" panose="020B0A04020102020204" pitchFamily="34" charset="0"/>
              </a:rPr>
              <a:t> grade candidates will be  notified by Wed., Oct. 29</a:t>
            </a:r>
            <a:r>
              <a:rPr lang="en-US" sz="3600" baseline="30000" dirty="0" smtClean="0">
                <a:latin typeface="Arial Black" panose="020B0A04020102020204" pitchFamily="34" charset="0"/>
              </a:rPr>
              <a:t>th</a:t>
            </a:r>
            <a:r>
              <a:rPr lang="en-US" sz="3600" dirty="0" smtClean="0">
                <a:latin typeface="Arial Black" panose="020B0A04020102020204" pitchFamily="34" charset="0"/>
              </a:rPr>
              <a:t>.</a:t>
            </a:r>
          </a:p>
          <a:p>
            <a:r>
              <a:rPr lang="en-US" sz="3600" dirty="0" smtClean="0">
                <a:latin typeface="Arial Black" panose="020B0A04020102020204" pitchFamily="34" charset="0"/>
              </a:rPr>
              <a:t>*6</a:t>
            </a:r>
            <a:r>
              <a:rPr lang="en-US" sz="3600" baseline="30000" dirty="0" smtClean="0">
                <a:latin typeface="Arial Black" panose="020B0A04020102020204" pitchFamily="34" charset="0"/>
              </a:rPr>
              <a:t>th</a:t>
            </a:r>
            <a:r>
              <a:rPr lang="en-US" sz="3600" dirty="0" smtClean="0">
                <a:latin typeface="Arial Black" panose="020B0A04020102020204" pitchFamily="34" charset="0"/>
              </a:rPr>
              <a:t> graders being considered for </a:t>
            </a:r>
            <a:r>
              <a:rPr lang="en-US" sz="3600" u="sng" dirty="0" smtClean="0">
                <a:latin typeface="Arial Black" panose="020B0A04020102020204" pitchFamily="34" charset="0"/>
              </a:rPr>
              <a:t>future</a:t>
            </a:r>
            <a:r>
              <a:rPr lang="en-US" sz="3600" dirty="0" smtClean="0">
                <a:latin typeface="Arial Black" panose="020B0A04020102020204" pitchFamily="34" charset="0"/>
              </a:rPr>
              <a:t> membership will be notified by Wed</a:t>
            </a:r>
            <a:r>
              <a:rPr lang="en-US" sz="3600" dirty="0" smtClean="0">
                <a:latin typeface="Arial Black" panose="020B0A04020102020204" pitchFamily="34" charset="0"/>
              </a:rPr>
              <a:t>., </a:t>
            </a:r>
            <a:r>
              <a:rPr lang="en-US" sz="3600" dirty="0" smtClean="0">
                <a:latin typeface="Arial Black" panose="020B0A04020102020204" pitchFamily="34" charset="0"/>
              </a:rPr>
              <a:t>Oct. </a:t>
            </a:r>
            <a:r>
              <a:rPr lang="en-US" sz="3600" dirty="0" smtClean="0">
                <a:latin typeface="Arial Black" panose="020B0A04020102020204" pitchFamily="34" charset="0"/>
              </a:rPr>
              <a:t>29</a:t>
            </a:r>
            <a:r>
              <a:rPr lang="en-US" sz="3600" baseline="30000" dirty="0" smtClean="0">
                <a:latin typeface="Arial Black" panose="020B0A04020102020204" pitchFamily="34" charset="0"/>
              </a:rPr>
              <a:t>th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smtClean="0">
                <a:latin typeface="Arial Black" panose="020B0A04020102020204" pitchFamily="34" charset="0"/>
              </a:rPr>
              <a:t>of their honorary status and might become members in January.</a:t>
            </a:r>
            <a:r>
              <a:rPr lang="en-US" sz="3600" dirty="0" smtClean="0">
                <a:latin typeface="Arial Black" panose="020B0A04020102020204" pitchFamily="34" charset="0"/>
              </a:rPr>
              <a:t>  </a:t>
            </a:r>
            <a:endParaRPr lang="en-US" sz="3600" dirty="0" smtClean="0">
              <a:latin typeface="Arial Black" panose="020B0A04020102020204" pitchFamily="34" charset="0"/>
            </a:endParaRPr>
          </a:p>
          <a:p>
            <a:endParaRPr lang="en-US" sz="3600" dirty="0" smtClean="0">
              <a:latin typeface="Arial Black" panose="020B0A04020102020204" pitchFamily="34" charset="0"/>
            </a:endParaRPr>
          </a:p>
          <a:p>
            <a:pPr marL="109728" indent="0">
              <a:buNone/>
            </a:pPr>
            <a:r>
              <a:rPr lang="en-US" sz="3600" dirty="0" smtClean="0">
                <a:latin typeface="Arial Black" panose="020B0A04020102020204" pitchFamily="34" charset="0"/>
              </a:rPr>
              <a:t>*</a:t>
            </a:r>
            <a:r>
              <a:rPr lang="en-US" sz="3100" i="1" dirty="0" smtClean="0">
                <a:latin typeface="Arial Narrow" panose="020B0606020202030204" pitchFamily="34" charset="0"/>
              </a:rPr>
              <a:t>According to NJHS rules and regulations, 6</a:t>
            </a:r>
            <a:r>
              <a:rPr lang="en-US" sz="3100" i="1" baseline="30000" dirty="0" smtClean="0">
                <a:latin typeface="Arial Narrow" panose="020B0606020202030204" pitchFamily="34" charset="0"/>
              </a:rPr>
              <a:t>th</a:t>
            </a:r>
            <a:r>
              <a:rPr lang="en-US" sz="3100" i="1" dirty="0" smtClean="0">
                <a:latin typeface="Arial Narrow" panose="020B0606020202030204" pitchFamily="34" charset="0"/>
              </a:rPr>
              <a:t> graders cannot be official members until after the first semester of the school year.  Official membership of 6</a:t>
            </a:r>
            <a:r>
              <a:rPr lang="en-US" sz="3100" i="1" baseline="30000" dirty="0" smtClean="0">
                <a:latin typeface="Arial Narrow" panose="020B0606020202030204" pitchFamily="34" charset="0"/>
              </a:rPr>
              <a:t>th</a:t>
            </a:r>
            <a:r>
              <a:rPr lang="en-US" sz="3100" i="1" dirty="0" smtClean="0">
                <a:latin typeface="Arial Narrow" panose="020B0606020202030204" pitchFamily="34" charset="0"/>
              </a:rPr>
              <a:t> grade members will be announced January 23</a:t>
            </a:r>
            <a:r>
              <a:rPr lang="en-US" sz="3100" i="1" baseline="30000" dirty="0" smtClean="0">
                <a:latin typeface="Arial Narrow" panose="020B0606020202030204" pitchFamily="34" charset="0"/>
              </a:rPr>
              <a:t>rd</a:t>
            </a:r>
            <a:r>
              <a:rPr lang="en-US" sz="3100" i="1" dirty="0">
                <a:latin typeface="Arial Narrow" panose="020B0606020202030204" pitchFamily="34" charset="0"/>
              </a:rPr>
              <a:t>.</a:t>
            </a:r>
            <a:r>
              <a:rPr lang="en-US" sz="3100" i="1" dirty="0" smtClean="0">
                <a:latin typeface="Arial Narrow" panose="020B0606020202030204" pitchFamily="34" charset="0"/>
              </a:rPr>
              <a:t> </a:t>
            </a:r>
            <a:endParaRPr lang="en-US" sz="3100" i="1" baseline="30000" dirty="0" smtClean="0">
              <a:latin typeface="Arial Narrow" panose="020B0606020202030204" pitchFamily="34" charset="0"/>
            </a:endParaRPr>
          </a:p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7200" dirty="0" smtClean="0">
                <a:latin typeface="Arial Black" panose="020B0A04020102020204" pitchFamily="34" charset="0"/>
              </a:rPr>
              <a:t>What now?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370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National Junior  Honor Society</vt:lpstr>
      <vt:lpstr>What qualities are important in the National Junior Honor Society?</vt:lpstr>
      <vt:lpstr>How long has NJHS been around?</vt:lpstr>
      <vt:lpstr>Why Join?</vt:lpstr>
      <vt:lpstr>NJHS in schools</vt:lpstr>
      <vt:lpstr>Awards/Certificates</vt:lpstr>
      <vt:lpstr>So what does it take? </vt:lpstr>
      <vt:lpstr>What now? </vt:lpstr>
    </vt:vector>
  </TitlesOfParts>
  <Company>CCSD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Junior Honor Society</dc:title>
  <dc:creator>LocalAdmin</dc:creator>
  <cp:lastModifiedBy>LocalAdmin</cp:lastModifiedBy>
  <cp:revision>23</cp:revision>
  <cp:lastPrinted>2014-08-05T12:39:23Z</cp:lastPrinted>
  <dcterms:created xsi:type="dcterms:W3CDTF">2007-10-09T15:51:09Z</dcterms:created>
  <dcterms:modified xsi:type="dcterms:W3CDTF">2014-08-05T12:39:31Z</dcterms:modified>
</cp:coreProperties>
</file>