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7" r:id="rId8"/>
    <p:sldId id="271" r:id="rId9"/>
    <p:sldId id="268" r:id="rId10"/>
    <p:sldId id="270" r:id="rId11"/>
    <p:sldId id="264" r:id="rId12"/>
    <p:sldId id="266" r:id="rId13"/>
    <p:sldId id="265" r:id="rId14"/>
    <p:sldId id="272" r:id="rId15"/>
    <p:sldId id="273" r:id="rId16"/>
    <p:sldId id="274" r:id="rId17"/>
    <p:sldId id="275" r:id="rId18"/>
    <p:sldId id="276" r:id="rId19"/>
    <p:sldId id="27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2884A8-9D8C-4833-996B-8B7CB8E7498F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55B3F3-2A09-4932-ACE4-348E0AE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772400" cy="5029200"/>
          </a:xfrm>
        </p:spPr>
        <p:txBody>
          <a:bodyPr/>
          <a:lstStyle/>
          <a:p>
            <a:r>
              <a:rPr lang="en-US" sz="8000" dirty="0" smtClean="0"/>
              <a:t>    Works Cited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Database Sample </a:t>
            </a:r>
            <a:r>
              <a:rPr lang="en-US" b="1" dirty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"Japan: Recipe." </a:t>
            </a:r>
            <a:r>
              <a:rPr lang="en-US" i="1" dirty="0" err="1"/>
              <a:t>CultureGrams</a:t>
            </a:r>
            <a:r>
              <a:rPr lang="en-US" i="1" dirty="0"/>
              <a:t> Online Edition</a:t>
            </a:r>
            <a:r>
              <a:rPr lang="en-US" dirty="0"/>
              <a:t>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   ProQuest</a:t>
            </a:r>
            <a:r>
              <a:rPr lang="en-US" dirty="0"/>
              <a:t>, 2014. Web. 8 Oct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Works Cited Sample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67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Works Cited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Currie, Stephen.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Junk Food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Ann Arbor: Cherry Lake Pub., 2009. Print.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Devine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Theresa. "Video 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Console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Book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World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Book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Web.  26 Feb. 2015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Griffiths, Mark. "Playing Video Games Is Good for Your Brain."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Post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 Washington Post, 11 Nov. 2014.  Web. 11 Feb. 2015.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"Japan: Recipe."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CultureGrams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Edition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ProQuest, 2014. Web. 8 Oct 2014.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Stubblefield, Jennifer, and Jessica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Phones in School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Angeles: Lucent, 2015. Print.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www.mla.org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991600" cy="44958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Saville has adopted </a:t>
            </a:r>
            <a:br>
              <a:rPr lang="en-US" sz="7200" b="1" dirty="0" smtClean="0"/>
            </a:br>
            <a:r>
              <a:rPr lang="en-US" sz="7200" b="1" dirty="0" smtClean="0"/>
              <a:t>the MLA citation style.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EasyBib.com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Anytime you sources for a report, you should always cite where you got the information.</a:t>
            </a:r>
          </a:p>
          <a:p>
            <a:pPr>
              <a:defRPr/>
            </a:pPr>
            <a:r>
              <a:rPr lang="en-US" sz="4000" b="1" dirty="0" smtClean="0"/>
              <a:t>An easy way to complete citations  -- Use easybib.com</a:t>
            </a:r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181" r="5684" b="31871"/>
          <a:stretch/>
        </p:blipFill>
        <p:spPr bwMode="auto">
          <a:xfrm>
            <a:off x="228600" y="0"/>
            <a:ext cx="8763000" cy="64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2000" y="2318657"/>
            <a:ext cx="914400" cy="297180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304800"/>
            <a:ext cx="6781800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 to </a:t>
            </a:r>
            <a:r>
              <a:rPr lang="en-US" sz="4800" b="1" dirty="0" smtClean="0">
                <a:solidFill>
                  <a:srgbClr val="7030A0"/>
                </a:solidFill>
                <a:hlinkClick r:id="rId3"/>
              </a:rPr>
              <a:t>www.easybib.com</a:t>
            </a:r>
            <a:r>
              <a:rPr lang="en-US" sz="4000" b="1" dirty="0" smtClean="0"/>
              <a:t> and copy and paste your website address into the cite source field.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174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7907" r="44012" b="22044"/>
          <a:stretch/>
        </p:blipFill>
        <p:spPr bwMode="auto">
          <a:xfrm>
            <a:off x="498088" y="152400"/>
            <a:ext cx="7723246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" y="1143000"/>
            <a:ext cx="6324600" cy="1905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Octagon 4"/>
          <p:cNvSpPr/>
          <p:nvPr/>
        </p:nvSpPr>
        <p:spPr>
          <a:xfrm>
            <a:off x="381000" y="2730654"/>
            <a:ext cx="3273812" cy="2714857"/>
          </a:xfrm>
          <a:prstGeom prst="octagon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4812" y="3981698"/>
            <a:ext cx="2057400" cy="125682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2500" y="2474912"/>
            <a:ext cx="43434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Check to see what source information EASYBIB could NOT find.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258801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Then click continue.</a:t>
            </a:r>
            <a:endParaRPr lang="en-US" sz="4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5800" y="4876800"/>
            <a:ext cx="1295400" cy="9906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1969" r="41109" b="8510"/>
          <a:stretch/>
        </p:blipFill>
        <p:spPr bwMode="auto">
          <a:xfrm>
            <a:off x="952500" y="228600"/>
            <a:ext cx="57150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114800" y="1228134"/>
            <a:ext cx="2971800" cy="103414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20886" y="2819400"/>
            <a:ext cx="3113314" cy="11430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78086" y="4724400"/>
            <a:ext cx="2819400" cy="8001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28523"/>
            <a:ext cx="2171700" cy="61247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website and see if you can locate information EASYBIB could not find and then type it in.  If you cannot find the information, leave it blank.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59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4248" r="42439" b="10334"/>
          <a:stretch/>
        </p:blipFill>
        <p:spPr bwMode="auto">
          <a:xfrm>
            <a:off x="1905000" y="0"/>
            <a:ext cx="5257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7200" y="1981200"/>
            <a:ext cx="3505200" cy="41910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27963" r="13944" b="11246"/>
          <a:stretch/>
        </p:blipFill>
        <p:spPr bwMode="auto">
          <a:xfrm>
            <a:off x="0" y="435624"/>
            <a:ext cx="8229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71800" y="3178824"/>
            <a:ext cx="3429000" cy="27234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14700" y="3635829"/>
            <a:ext cx="3086100" cy="631371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3451163"/>
            <a:ext cx="1447800" cy="369332"/>
          </a:xfrm>
          <a:prstGeom prst="rect">
            <a:avLst/>
          </a:prstGeom>
          <a:solidFill>
            <a:srgbClr val="FFFF00">
              <a:alpha val="31000"/>
            </a:srgb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743003"/>
            <a:ext cx="2588012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Click “Export”, then click “Print as Word D</a:t>
            </a:r>
            <a:r>
              <a:rPr lang="en-US" sz="4000" b="1" dirty="0" smtClean="0"/>
              <a:t>oc”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14700" y="4618"/>
            <a:ext cx="57530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Here’s your MLA citation!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712504"/>
            <a:ext cx="609600" cy="506696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1028700"/>
            <a:ext cx="77724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r="38836" b="14328"/>
          <a:stretch/>
        </p:blipFill>
        <p:spPr bwMode="auto">
          <a:xfrm>
            <a:off x="914400" y="381000"/>
            <a:ext cx="708660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886200" y="968828"/>
            <a:ext cx="4724400" cy="2525486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657600" y="3472543"/>
            <a:ext cx="4724400" cy="2525486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What is a Works Cited Page?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It’s an ALPHABETICAL list of the sources that you used in researching</a:t>
            </a:r>
            <a:r>
              <a:rPr lang="en-US" sz="4400" b="1" dirty="0" smtClean="0"/>
              <a:t>.  </a:t>
            </a:r>
          </a:p>
          <a:p>
            <a:r>
              <a:rPr lang="en-US" sz="4400" b="1" dirty="0" smtClean="0"/>
              <a:t>It’s one way for your teacher to know how much research you did  and it gives credit to the original sources and authors.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2011" r="2855" b="32783"/>
          <a:stretch/>
        </p:blipFill>
        <p:spPr bwMode="auto">
          <a:xfrm>
            <a:off x="304800" y="1905000"/>
            <a:ext cx="85344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5724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Here’s your MLA citation document!</a:t>
            </a:r>
            <a:endParaRPr lang="en-US" sz="4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0" y="1012686"/>
            <a:ext cx="2362200" cy="264491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Fill out a Works Cited Worksheet.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To make a WORKS CITED page easier, begin it </a:t>
            </a:r>
            <a:r>
              <a:rPr lang="en-US" sz="4400" b="1" u="sng" dirty="0" smtClean="0"/>
              <a:t>WHILE</a:t>
            </a:r>
            <a:r>
              <a:rPr lang="en-US" sz="4400" b="1" dirty="0" smtClean="0"/>
              <a:t> you are finding information on your topic.  </a:t>
            </a:r>
            <a:r>
              <a:rPr lang="en-US" sz="4400" b="1" u="sng" dirty="0" smtClean="0"/>
              <a:t>For each source you use</a:t>
            </a:r>
            <a:r>
              <a:rPr lang="en-US" sz="4400" b="1" dirty="0" smtClean="0"/>
              <a:t>, you will need to </a:t>
            </a:r>
            <a:r>
              <a:rPr lang="en-US" sz="4400" b="1" u="sng" dirty="0" smtClean="0"/>
              <a:t>fill out an appropriate WORKS CITED information slip.</a:t>
            </a:r>
            <a:br>
              <a:rPr lang="en-US" sz="4400" b="1" u="sng" dirty="0" smtClean="0"/>
            </a:b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Form is important.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In a works cited, form is VERY important.  </a:t>
            </a:r>
          </a:p>
          <a:p>
            <a:r>
              <a:rPr lang="en-US" sz="4800" b="1" dirty="0" smtClean="0"/>
              <a:t>Each source is arranged in a very specific way.  </a:t>
            </a:r>
          </a:p>
          <a:p>
            <a:r>
              <a:rPr lang="en-US" sz="4800" b="1" dirty="0" smtClean="0"/>
              <a:t>Even the punctuation marks are important.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b="1" u="sng" dirty="0" smtClean="0"/>
              <a:t>Arrange</a:t>
            </a:r>
            <a:r>
              <a:rPr lang="en-US" sz="4400" b="1" dirty="0" smtClean="0"/>
              <a:t> all the sources in alphabetical order by the authors’ last names.  If there is no author, then use the title of the article.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838200"/>
          </a:xfrm>
        </p:spPr>
        <p:txBody>
          <a:bodyPr>
            <a:noAutofit/>
          </a:bodyPr>
          <a:lstStyle/>
          <a:p>
            <a:r>
              <a:rPr lang="en-US" sz="3300" b="1" dirty="0"/>
              <a:t/>
            </a:r>
            <a:br>
              <a:rPr lang="en-US" sz="3300" b="1" dirty="0"/>
            </a:b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b="1" dirty="0" smtClean="0"/>
              <a:t>Watch capitals and punctuation  </a:t>
            </a:r>
          </a:p>
          <a:p>
            <a:r>
              <a:rPr lang="en-US" sz="4800" b="1" dirty="0" smtClean="0"/>
              <a:t>Leave 1 inch margins </a:t>
            </a:r>
            <a:endParaRPr lang="en-US" sz="4800" b="1" dirty="0"/>
          </a:p>
          <a:p>
            <a:r>
              <a:rPr lang="en-US" sz="4800" b="1" dirty="0" smtClean="0"/>
              <a:t>Double space</a:t>
            </a:r>
          </a:p>
          <a:p>
            <a:r>
              <a:rPr lang="en-US" sz="4800" b="1" dirty="0" smtClean="0"/>
              <a:t>Indent the second line of a  	citation by five spaces or tab 	in a ½ inch. (Just like I did 	here!)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Sample Book Citations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BOOK BY ONE AUTHOR</a:t>
            </a:r>
          </a:p>
          <a:p>
            <a:pPr marL="0" indent="0">
              <a:buNone/>
            </a:pPr>
            <a:r>
              <a:rPr lang="en-US" sz="3000" dirty="0">
                <a:latin typeface="+mj-lt"/>
                <a:cs typeface="Times New Roman" panose="02020603050405020304" pitchFamily="18" charset="0"/>
              </a:rPr>
              <a:t>Currie, Stephen. </a:t>
            </a:r>
            <a:r>
              <a:rPr lang="en-US" sz="3000" i="1" dirty="0">
                <a:latin typeface="+mj-lt"/>
                <a:cs typeface="Times New Roman" panose="02020603050405020304" pitchFamily="18" charset="0"/>
              </a:rPr>
              <a:t>Junk Food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. Ann Arbor: Cherry Lake Pub., </a:t>
            </a: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+mj-lt"/>
                <a:cs typeface="Times New Roman" panose="02020603050405020304" pitchFamily="18" charset="0"/>
              </a:rPr>
            </a:b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+mj-lt"/>
                <a:cs typeface="Times New Roman" panose="02020603050405020304" pitchFamily="18" charset="0"/>
              </a:rPr>
            </a:br>
            <a:r>
              <a:rPr lang="en-US" sz="3000" dirty="0" smtClean="0">
                <a:latin typeface="+mj-lt"/>
                <a:cs typeface="Times New Roman" panose="02020603050405020304" pitchFamily="18" charset="0"/>
              </a:rPr>
              <a:t>    2009</a:t>
            </a:r>
            <a:r>
              <a:rPr lang="en-US" sz="3000" dirty="0">
                <a:latin typeface="+mj-lt"/>
                <a:cs typeface="Times New Roman" panose="02020603050405020304" pitchFamily="18" charset="0"/>
              </a:rPr>
              <a:t>. Print.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BOOK BY TWO OR MORE AUTHORS</a:t>
            </a:r>
          </a:p>
          <a:p>
            <a:pPr marL="0" indent="0">
              <a:buNone/>
            </a:pPr>
            <a:r>
              <a:rPr lang="en-US" dirty="0"/>
              <a:t>Stubblefield, Jennifer, and Jessica </a:t>
            </a:r>
            <a:r>
              <a:rPr lang="en-US" dirty="0" err="1"/>
              <a:t>Ohman</a:t>
            </a:r>
            <a:r>
              <a:rPr lang="en-US" dirty="0"/>
              <a:t>. </a:t>
            </a:r>
            <a:r>
              <a:rPr lang="en-US" i="1" dirty="0"/>
              <a:t>Cell Phones in School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Los </a:t>
            </a:r>
            <a:r>
              <a:rPr lang="en-US" dirty="0"/>
              <a:t>Angeles: Lucent, 2015. Print.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BOOK WITH AN EDITOR, BUT NO AUTHOR</a:t>
            </a:r>
          </a:p>
          <a:p>
            <a:pPr>
              <a:buNone/>
            </a:pPr>
            <a:r>
              <a:rPr lang="en-US" dirty="0" smtClean="0"/>
              <a:t>Untermeyer, Louis, ed.  </a:t>
            </a:r>
            <a:r>
              <a:rPr lang="en-US" u="sng" dirty="0" smtClean="0"/>
              <a:t>Modern American Poetry</a:t>
            </a:r>
            <a:r>
              <a:rPr lang="en-US" dirty="0" smtClean="0"/>
              <a:t>.  New York: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Harcourt, 2008.  170-179. Print.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Website Citation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Griffiths, Mark. "Playing Video Games Is Good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Your </a:t>
            </a:r>
            <a:r>
              <a:rPr lang="en-US" dirty="0"/>
              <a:t>Brain." </a:t>
            </a:r>
            <a:r>
              <a:rPr lang="en-US" i="1" dirty="0"/>
              <a:t>Washington Post</a:t>
            </a:r>
            <a:r>
              <a:rPr lang="en-US" dirty="0"/>
              <a:t>. The Washington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Post</a:t>
            </a:r>
            <a:r>
              <a:rPr lang="en-US" dirty="0"/>
              <a:t>, 11 Nov. 2014. </a:t>
            </a:r>
            <a:r>
              <a:rPr lang="en-US" dirty="0" smtClean="0"/>
              <a:t> Web</a:t>
            </a:r>
            <a:r>
              <a:rPr lang="en-US" dirty="0"/>
              <a:t>. 11 Feb. </a:t>
            </a:r>
            <a:r>
              <a:rPr lang="en-US" dirty="0" smtClean="0"/>
              <a:t>2015.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Sample Encyclopedia Citation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ONLINE ENCYCLOPEDIA ARTICLE</a:t>
            </a:r>
            <a:br>
              <a:rPr lang="en-US" b="1" dirty="0" smtClean="0"/>
            </a:br>
            <a:endParaRPr lang="en-US" b="1" dirty="0" smtClean="0"/>
          </a:p>
          <a:p>
            <a:pPr>
              <a:buNone/>
            </a:pPr>
            <a:r>
              <a:rPr lang="en-US" dirty="0"/>
              <a:t>Devine, Theresa. "Video game console." </a:t>
            </a:r>
            <a:r>
              <a:rPr lang="en-US" i="1" dirty="0"/>
              <a:t>World Book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Advanced</a:t>
            </a:r>
            <a:r>
              <a:rPr lang="en-US" dirty="0"/>
              <a:t>. World Book, 2015. Web.  26 Feb. 2015.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697</TotalTime>
  <Words>343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    Works Cited </vt:lpstr>
      <vt:lpstr>What is a Works Cited Page?</vt:lpstr>
      <vt:lpstr>Fill out a Works Cited Worksheet.</vt:lpstr>
      <vt:lpstr>Form is important.</vt:lpstr>
      <vt:lpstr>PowerPoint Presentation</vt:lpstr>
      <vt:lpstr> </vt:lpstr>
      <vt:lpstr>Sample Book Citations</vt:lpstr>
      <vt:lpstr>Sample Website Citation</vt:lpstr>
      <vt:lpstr>Sample Encyclopedia Citation</vt:lpstr>
      <vt:lpstr>Database Sample Citations</vt:lpstr>
      <vt:lpstr>Works Cited Sample</vt:lpstr>
      <vt:lpstr>www.mla.org</vt:lpstr>
      <vt:lpstr>EasyBib.com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Bibliographies</dc:title>
  <dc:creator>LocalAdmin</dc:creator>
  <cp:lastModifiedBy>LocalAdmin</cp:lastModifiedBy>
  <cp:revision>49</cp:revision>
  <dcterms:created xsi:type="dcterms:W3CDTF">2011-09-06T19:54:36Z</dcterms:created>
  <dcterms:modified xsi:type="dcterms:W3CDTF">2015-02-27T22:00:19Z</dcterms:modified>
</cp:coreProperties>
</file>